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4" d="100"/>
          <a:sy n="74" d="100"/>
        </p:scale>
        <p:origin x="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258322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352661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33B4BE-6D10-47F2-95BA-03381EFA552F}" type="slidenum">
              <a:rPr lang="ro-RO" smtClean="0"/>
              <a:t>‹#›</a:t>
            </a:fld>
            <a:endParaRPr lang="ro-R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7137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1869372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33B4BE-6D10-47F2-95BA-03381EFA552F}" type="slidenum">
              <a:rPr lang="ro-RO" smtClean="0"/>
              <a:t>‹#›</a:t>
            </a:fld>
            <a:endParaRPr lang="ro-R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111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843759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1530890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39443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26461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7A44AD-120B-4DE5-9952-E95AD0E33ECB}" type="datetimeFigureOut">
              <a:rPr lang="ro-RO" smtClean="0"/>
              <a:t>30.07.2020</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4242361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146283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7A44AD-120B-4DE5-9952-E95AD0E33ECB}" type="datetimeFigureOut">
              <a:rPr lang="ro-RO" smtClean="0"/>
              <a:t>30.07.2020</a:t>
            </a:fld>
            <a:endParaRPr lang="ro-RO"/>
          </a:p>
        </p:txBody>
      </p:sp>
      <p:sp>
        <p:nvSpPr>
          <p:cNvPr id="8" name="Footer Placeholder 7"/>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1436820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7A44AD-120B-4DE5-9952-E95AD0E33ECB}" type="datetimeFigureOut">
              <a:rPr lang="ro-RO" smtClean="0"/>
              <a:t>30.07.2020</a:t>
            </a:fld>
            <a:endParaRPr lang="ro-RO"/>
          </a:p>
        </p:txBody>
      </p:sp>
      <p:sp>
        <p:nvSpPr>
          <p:cNvPr id="4" name="Footer Placeholder 3"/>
          <p:cNvSpPr>
            <a:spLocks noGrp="1"/>
          </p:cNvSpPr>
          <p:nvPr>
            <p:ph type="ftr" sz="quarter" idx="11"/>
          </p:nvPr>
        </p:nvSpPr>
        <p:spPr/>
        <p:txBody>
          <a:bodyPr/>
          <a:lstStyle/>
          <a:p>
            <a:endParaRPr lang="ro-R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365895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7A44AD-120B-4DE5-9952-E95AD0E33ECB}" type="datetimeFigureOut">
              <a:rPr lang="ro-RO" smtClean="0"/>
              <a:t>30.07.2020</a:t>
            </a:fld>
            <a:endParaRPr lang="ro-RO"/>
          </a:p>
        </p:txBody>
      </p:sp>
      <p:sp>
        <p:nvSpPr>
          <p:cNvPr id="3" name="Footer Placeholder 2"/>
          <p:cNvSpPr>
            <a:spLocks noGrp="1"/>
          </p:cNvSpPr>
          <p:nvPr>
            <p:ph type="ftr" sz="quarter" idx="11"/>
          </p:nvPr>
        </p:nvSpPr>
        <p:spPr/>
        <p:txBody>
          <a:bodyPr/>
          <a:lstStyle/>
          <a:p>
            <a:endParaRPr lang="ro-R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624094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436053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7A44AD-120B-4DE5-9952-E95AD0E33ECB}" type="datetimeFigureOut">
              <a:rPr lang="ro-RO" smtClean="0"/>
              <a:t>30.07.2020</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733B4BE-6D10-47F2-95BA-03381EFA552F}" type="slidenum">
              <a:rPr lang="ro-RO" smtClean="0"/>
              <a:t>‹#›</a:t>
            </a:fld>
            <a:endParaRPr lang="ro-RO"/>
          </a:p>
        </p:txBody>
      </p:sp>
    </p:spTree>
    <p:extLst>
      <p:ext uri="{BB962C8B-B14F-4D97-AF65-F5344CB8AC3E}">
        <p14:creationId xmlns:p14="http://schemas.microsoft.com/office/powerpoint/2010/main" val="114368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7A44AD-120B-4DE5-9952-E95AD0E33ECB}" type="datetimeFigureOut">
              <a:rPr lang="ro-RO" smtClean="0"/>
              <a:t>30.07.2020</a:t>
            </a:fld>
            <a:endParaRPr lang="ro-R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733B4BE-6D10-47F2-95BA-03381EFA552F}" type="slidenum">
              <a:rPr lang="ro-RO" smtClean="0"/>
              <a:t>‹#›</a:t>
            </a:fld>
            <a:endParaRPr lang="ro-RO"/>
          </a:p>
        </p:txBody>
      </p:sp>
    </p:spTree>
    <p:extLst>
      <p:ext uri="{BB962C8B-B14F-4D97-AF65-F5344CB8AC3E}">
        <p14:creationId xmlns:p14="http://schemas.microsoft.com/office/powerpoint/2010/main" val="55009201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eaLnBrk="0" fontAlgn="base" hangingPunct="0">
              <a:lnSpc>
                <a:spcPct val="100000"/>
              </a:lnSpc>
              <a:spcBef>
                <a:spcPct val="20000"/>
              </a:spcBef>
              <a:spcAft>
                <a:spcPct val="0"/>
              </a:spcAft>
              <a:defRPr/>
            </a:pPr>
            <a:r>
              <a:rPr lang="en-US" sz="4400" b="1" kern="0" dirty="0">
                <a:solidFill>
                  <a:srgbClr val="000000"/>
                </a:solidFill>
                <a:effectLst>
                  <a:outerShdw blurRad="38100" dist="38100" dir="2700000" algn="tl">
                    <a:srgbClr val="C0C0C0"/>
                  </a:outerShdw>
                </a:effectLst>
                <a:latin typeface="Comic Sans MS"/>
                <a:ea typeface="+mn-ea"/>
                <a:cs typeface="+mn-cs"/>
              </a:rPr>
              <a:t>LAGĂRE  </a:t>
            </a:r>
            <a:r>
              <a:rPr lang="ro-RO" sz="4400" b="1" kern="0" dirty="0" smtClean="0">
                <a:solidFill>
                  <a:srgbClr val="000000"/>
                </a:solidFill>
                <a:effectLst>
                  <a:outerShdw blurRad="38100" dist="38100" dir="2700000" algn="tl">
                    <a:srgbClr val="C0C0C0"/>
                  </a:outerShdw>
                </a:effectLst>
                <a:latin typeface="Comic Sans MS"/>
                <a:ea typeface="+mn-ea"/>
                <a:cs typeface="+mn-cs"/>
              </a:rPr>
              <a:t>CU</a:t>
            </a:r>
            <a:r>
              <a:rPr lang="en-US" sz="4400" b="1" kern="0" dirty="0" smtClean="0">
                <a:solidFill>
                  <a:srgbClr val="000000"/>
                </a:solidFill>
                <a:effectLst>
                  <a:outerShdw blurRad="38100" dist="38100" dir="2700000" algn="tl">
                    <a:srgbClr val="C0C0C0"/>
                  </a:outerShdw>
                </a:effectLst>
                <a:latin typeface="Comic Sans MS"/>
                <a:ea typeface="+mn-ea"/>
                <a:cs typeface="+mn-cs"/>
              </a:rPr>
              <a:t>  </a:t>
            </a:r>
            <a:r>
              <a:rPr lang="en-US" sz="4400" b="1" kern="0" dirty="0">
                <a:solidFill>
                  <a:srgbClr val="000000"/>
                </a:solidFill>
                <a:effectLst>
                  <a:outerShdw blurRad="38100" dist="38100" dir="2700000" algn="tl">
                    <a:srgbClr val="C0C0C0"/>
                  </a:outerShdw>
                </a:effectLst>
                <a:latin typeface="Comic Sans MS"/>
                <a:ea typeface="+mn-ea"/>
                <a:cs typeface="+mn-cs"/>
              </a:rPr>
              <a:t>ALUNECARE</a:t>
            </a:r>
            <a:r>
              <a:rPr lang="en-US" sz="2800" b="1" kern="0" dirty="0">
                <a:solidFill>
                  <a:srgbClr val="000000"/>
                </a:solidFill>
                <a:effectLst>
                  <a:outerShdw blurRad="38100" dist="38100" dir="2700000" algn="tl">
                    <a:srgbClr val="C0C0C0"/>
                  </a:outerShdw>
                </a:effectLst>
                <a:latin typeface="Comic Sans MS"/>
                <a:ea typeface="+mn-ea"/>
                <a:cs typeface="+mn-cs"/>
              </a:rPr>
              <a:t/>
            </a:r>
            <a:br>
              <a:rPr lang="en-US" sz="2800" b="1" kern="0" dirty="0">
                <a:solidFill>
                  <a:srgbClr val="000000"/>
                </a:solidFill>
                <a:effectLst>
                  <a:outerShdw blurRad="38100" dist="38100" dir="2700000" algn="tl">
                    <a:srgbClr val="C0C0C0"/>
                  </a:outerShdw>
                </a:effectLst>
                <a:latin typeface="Comic Sans MS"/>
                <a:ea typeface="+mn-ea"/>
                <a:cs typeface="+mn-cs"/>
              </a:rPr>
            </a:br>
            <a:endParaRPr lang="ro-RO" dirty="0"/>
          </a:p>
        </p:txBody>
      </p:sp>
    </p:spTree>
    <p:extLst>
      <p:ext uri="{BB962C8B-B14F-4D97-AF65-F5344CB8AC3E}">
        <p14:creationId xmlns:p14="http://schemas.microsoft.com/office/powerpoint/2010/main" val="2593717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4089"/>
            <a:ext cx="9144000" cy="1307328"/>
          </a:xfrm>
        </p:spPr>
        <p:txBody>
          <a:bodyPr>
            <a:normAutofit/>
          </a:bodyPr>
          <a:lstStyle/>
          <a:p>
            <a:pPr algn="ctr"/>
            <a:r>
              <a:rPr kumimoji="0" lang="en-US" altLang="ro-RO" sz="3600" b="0" i="0" u="none" strike="noStrike" kern="0" cap="none" spc="0" normalizeH="0" baseline="0" noProof="0" dirty="0" err="1" smtClean="0">
                <a:ln>
                  <a:noFill/>
                </a:ln>
                <a:solidFill>
                  <a:srgbClr val="000000"/>
                </a:solidFill>
                <a:effectLst/>
                <a:uLnTx/>
                <a:uFillTx/>
                <a:latin typeface="Comic Sans MS"/>
              </a:rPr>
              <a:t>Fazele</a:t>
            </a:r>
            <a:r>
              <a:rPr kumimoji="0" lang="en-US" altLang="ro-RO" sz="3600" b="0" i="0" u="none" strike="noStrike" kern="0" cap="none" spc="0" normalizeH="0" baseline="0" noProof="0" dirty="0" smtClean="0">
                <a:ln>
                  <a:noFill/>
                </a:ln>
                <a:solidFill>
                  <a:srgbClr val="000000"/>
                </a:solidFill>
                <a:effectLst/>
                <a:uLnTx/>
                <a:uFillTx/>
                <a:latin typeface="Comic Sans MS"/>
              </a:rPr>
              <a:t> </a:t>
            </a:r>
            <a:r>
              <a:rPr kumimoji="0" lang="en-US" altLang="ro-RO" sz="3600" b="0" i="0" u="none" strike="noStrike" kern="0" cap="none" spc="0" normalizeH="0" baseline="0" noProof="0" dirty="0" err="1" smtClean="0">
                <a:ln>
                  <a:noFill/>
                </a:ln>
                <a:solidFill>
                  <a:srgbClr val="000000"/>
                </a:solidFill>
                <a:effectLst/>
                <a:uLnTx/>
                <a:uFillTx/>
                <a:latin typeface="Comic Sans MS"/>
              </a:rPr>
              <a:t>func</a:t>
            </a:r>
            <a:r>
              <a:rPr kumimoji="0" lang="ro-RO" altLang="ro-RO" sz="3600" b="0" i="0" u="none" strike="noStrike" kern="0" cap="none" spc="0" normalizeH="0" baseline="0" noProof="0" dirty="0" smtClean="0">
                <a:ln>
                  <a:noFill/>
                </a:ln>
                <a:solidFill>
                  <a:srgbClr val="000000"/>
                </a:solidFill>
                <a:effectLst/>
                <a:uLnTx/>
                <a:uFillTx/>
                <a:latin typeface="Comic Sans MS"/>
              </a:rPr>
              <a:t>ț</a:t>
            </a:r>
            <a:r>
              <a:rPr kumimoji="0" lang="en-US" altLang="ro-RO" sz="3600" b="0" i="0" u="none" strike="noStrike" kern="0" cap="none" spc="0" normalizeH="0" baseline="0" noProof="0" dirty="0" smtClean="0">
                <a:ln>
                  <a:noFill/>
                </a:ln>
                <a:solidFill>
                  <a:srgbClr val="000000"/>
                </a:solidFill>
                <a:effectLst/>
                <a:uLnTx/>
                <a:uFillTx/>
                <a:latin typeface="Comic Sans MS"/>
              </a:rPr>
              <a:t>ion</a:t>
            </a:r>
            <a:r>
              <a:rPr kumimoji="0" lang="ro-RO" altLang="ro-RO" sz="3600" b="0" i="0" u="none" strike="noStrike" kern="0" cap="none" spc="0" normalizeH="0" baseline="0" noProof="0" dirty="0" smtClean="0">
                <a:ln>
                  <a:noFill/>
                </a:ln>
                <a:solidFill>
                  <a:srgbClr val="000000"/>
                </a:solidFill>
                <a:effectLst/>
                <a:uLnTx/>
                <a:uFillTx/>
                <a:latin typeface="Comic Sans MS"/>
              </a:rPr>
              <a:t>ă</a:t>
            </a:r>
            <a:r>
              <a:rPr kumimoji="0" lang="en-US" altLang="ro-RO" sz="3600" b="0" i="0" u="none" strike="noStrike" kern="0" cap="none" spc="0" normalizeH="0" baseline="0" noProof="0" dirty="0" err="1" smtClean="0">
                <a:ln>
                  <a:noFill/>
                </a:ln>
                <a:solidFill>
                  <a:srgbClr val="000000"/>
                </a:solidFill>
                <a:effectLst/>
                <a:uLnTx/>
                <a:uFillTx/>
                <a:latin typeface="Comic Sans MS"/>
              </a:rPr>
              <a:t>rii</a:t>
            </a:r>
            <a:r>
              <a:rPr kumimoji="0" lang="en-US" altLang="ro-RO" sz="3600" b="0" i="0" u="none" strike="noStrike" kern="0" cap="none" spc="0" normalizeH="0" baseline="0" noProof="0" dirty="0" smtClean="0">
                <a:ln>
                  <a:noFill/>
                </a:ln>
                <a:solidFill>
                  <a:srgbClr val="000000"/>
                </a:solidFill>
                <a:effectLst/>
                <a:uLnTx/>
                <a:uFillTx/>
                <a:latin typeface="Comic Sans MS"/>
              </a:rPr>
              <a:t> </a:t>
            </a:r>
            <a:r>
              <a:rPr kumimoji="0" lang="en-US" altLang="ro-RO" sz="3600" b="0" i="0" u="none" strike="noStrike" kern="0" cap="none" spc="0" normalizeH="0" baseline="0" noProof="0" dirty="0" err="1" smtClean="0">
                <a:ln>
                  <a:noFill/>
                </a:ln>
                <a:solidFill>
                  <a:srgbClr val="000000"/>
                </a:solidFill>
                <a:effectLst/>
                <a:uLnTx/>
                <a:uFillTx/>
                <a:latin typeface="Comic Sans MS"/>
              </a:rPr>
              <a:t>unui</a:t>
            </a:r>
            <a:r>
              <a:rPr kumimoji="0" lang="en-US" altLang="ro-RO" sz="3600" b="0" i="0" u="none" strike="noStrike" kern="0" cap="none" spc="0" normalizeH="0" baseline="0" noProof="0" dirty="0" smtClean="0">
                <a:ln>
                  <a:noFill/>
                </a:ln>
                <a:solidFill>
                  <a:srgbClr val="000000"/>
                </a:solidFill>
                <a:effectLst/>
                <a:uLnTx/>
                <a:uFillTx/>
                <a:latin typeface="Comic Sans MS"/>
              </a:rPr>
              <a:t> lag</a:t>
            </a:r>
            <a:r>
              <a:rPr kumimoji="0" lang="ro-RO" altLang="ro-RO" sz="3600" b="0" i="0" u="none" strike="noStrike" kern="0" cap="none" spc="0" normalizeH="0" baseline="0" noProof="0" dirty="0" smtClean="0">
                <a:ln>
                  <a:noFill/>
                </a:ln>
                <a:solidFill>
                  <a:srgbClr val="000000"/>
                </a:solidFill>
                <a:effectLst/>
                <a:uLnTx/>
                <a:uFillTx/>
                <a:latin typeface="Comic Sans MS"/>
              </a:rPr>
              <a:t>ă</a:t>
            </a:r>
            <a:r>
              <a:rPr kumimoji="0" lang="en-US" altLang="ro-RO" sz="3600" b="0" i="0" u="none" strike="noStrike" kern="0" cap="none" spc="0" normalizeH="0" baseline="0" noProof="0" dirty="0" smtClean="0">
                <a:ln>
                  <a:noFill/>
                </a:ln>
                <a:solidFill>
                  <a:srgbClr val="000000"/>
                </a:solidFill>
                <a:effectLst/>
                <a:uLnTx/>
                <a:uFillTx/>
                <a:latin typeface="Comic Sans MS"/>
              </a:rPr>
              <a:t>r</a:t>
            </a:r>
            <a:endParaRPr lang="ro-RO" sz="3600" dirty="0"/>
          </a:p>
        </p:txBody>
      </p:sp>
      <p:sp>
        <p:nvSpPr>
          <p:cNvPr id="3" name="Subtitle 2"/>
          <p:cNvSpPr>
            <a:spLocks noGrp="1"/>
          </p:cNvSpPr>
          <p:nvPr>
            <p:ph type="subTitle" idx="1"/>
          </p:nvPr>
        </p:nvSpPr>
        <p:spPr>
          <a:xfrm>
            <a:off x="2124891" y="2063932"/>
            <a:ext cx="9144000" cy="4572000"/>
          </a:xfrm>
        </p:spPr>
        <p:txBody>
          <a:bodyPr/>
          <a:lstStyle/>
          <a:p>
            <a:pPr marL="342900" lvl="0" indent="-342900" algn="l" eaLnBrk="0" fontAlgn="base" hangingPunct="0">
              <a:lnSpc>
                <a:spcPct val="100000"/>
              </a:lnSpc>
              <a:spcBef>
                <a:spcPct val="20000"/>
              </a:spcBef>
              <a:spcAft>
                <a:spcPct val="0"/>
              </a:spcAft>
            </a:pPr>
            <a:r>
              <a:rPr lang="ro-RO" altLang="ro-RO" sz="3200" kern="0" dirty="0">
                <a:solidFill>
                  <a:srgbClr val="000000"/>
                </a:solidFill>
                <a:latin typeface="Comic Sans MS"/>
              </a:rPr>
              <a:t>Î</a:t>
            </a: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n cazul funcționării lagarelor întâlnim urmatoarele faze ale frecării</a:t>
            </a:r>
          </a:p>
          <a:p>
            <a:pPr marL="342900" lvl="0" indent="-342900" algn="l" eaLnBrk="0" fontAlgn="base" hangingPunct="0">
              <a:lnSpc>
                <a:spcPct val="100000"/>
              </a:lnSpc>
              <a:spcBef>
                <a:spcPct val="20000"/>
              </a:spcBef>
              <a:spcAft>
                <a:spcPct val="0"/>
              </a:spcAft>
            </a:pP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pPr marL="342900" lvl="0" indent="-342900" algn="l" eaLnBrk="0" fontAlgn="base" hangingPunct="0">
              <a:lnSpc>
                <a:spcPct val="100000"/>
              </a:lnSpc>
              <a:spcBef>
                <a:spcPct val="20000"/>
              </a:spcBef>
              <a:spcAft>
                <a:spcPct val="0"/>
              </a:spcAft>
              <a:buFontTx/>
              <a:buChar char="•"/>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 frecarea uscată;</a:t>
            </a: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pPr marL="342900" lvl="0" indent="-342900" algn="l" eaLnBrk="0" fontAlgn="base" hangingPunct="0">
              <a:lnSpc>
                <a:spcPct val="100000"/>
              </a:lnSpc>
              <a:spcBef>
                <a:spcPct val="20000"/>
              </a:spcBef>
              <a:spcAft>
                <a:spcPct val="0"/>
              </a:spcAft>
              <a:buFontTx/>
              <a:buChar char="•"/>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 frecarea la limită;</a:t>
            </a: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pPr marL="342900" lvl="0" indent="-342900" algn="l" eaLnBrk="0" fontAlgn="base" hangingPunct="0">
              <a:lnSpc>
                <a:spcPct val="100000"/>
              </a:lnSpc>
              <a:spcBef>
                <a:spcPct val="20000"/>
              </a:spcBef>
              <a:spcAft>
                <a:spcPct val="0"/>
              </a:spcAft>
              <a:buFontTx/>
              <a:buChar char="•"/>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 frecarea fluidă.</a:t>
            </a: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endParaRPr lang="ro-RO" dirty="0"/>
          </a:p>
        </p:txBody>
      </p:sp>
      <p:pic>
        <p:nvPicPr>
          <p:cNvPr id="4" name="Picture 3"/>
          <p:cNvPicPr>
            <a:picLocks noChangeAspect="1"/>
          </p:cNvPicPr>
          <p:nvPr/>
        </p:nvPicPr>
        <p:blipFill>
          <a:blip r:embed="rId2"/>
          <a:stretch>
            <a:fillRect/>
          </a:stretch>
        </p:blipFill>
        <p:spPr>
          <a:xfrm>
            <a:off x="7030105" y="3073571"/>
            <a:ext cx="3755461" cy="2761727"/>
          </a:xfrm>
          <a:prstGeom prst="rect">
            <a:avLst/>
          </a:prstGeom>
        </p:spPr>
      </p:pic>
    </p:spTree>
    <p:extLst>
      <p:ext uri="{BB962C8B-B14F-4D97-AF65-F5344CB8AC3E}">
        <p14:creationId xmlns:p14="http://schemas.microsoft.com/office/powerpoint/2010/main" val="301545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1120" y="0"/>
            <a:ext cx="9144000" cy="1046071"/>
          </a:xfrm>
        </p:spPr>
        <p:txBody>
          <a:bodyPr>
            <a:normAutofit/>
          </a:bodyPr>
          <a:lstStyle/>
          <a:p>
            <a:pPr algn="ctr"/>
            <a:r>
              <a:rPr kumimoji="0" lang="ro-RO" altLang="ro-RO" sz="3600" b="0" i="0" u="none" strike="noStrike" kern="0" cap="none" spc="0" normalizeH="0" baseline="0" noProof="0" dirty="0" smtClean="0">
                <a:ln>
                  <a:noFill/>
                </a:ln>
                <a:solidFill>
                  <a:srgbClr val="000000"/>
                </a:solidFill>
                <a:effectLst/>
                <a:uLnTx/>
                <a:uFillTx/>
                <a:latin typeface="Comic Sans MS"/>
              </a:rPr>
              <a:t>Întreţinerea lagărelor </a:t>
            </a:r>
            <a:r>
              <a:rPr lang="ro-RO" altLang="ro-RO" sz="3600" kern="0" dirty="0" smtClean="0">
                <a:solidFill>
                  <a:srgbClr val="000000"/>
                </a:solidFill>
                <a:latin typeface="Comic Sans MS"/>
              </a:rPr>
              <a:t>cu</a:t>
            </a:r>
            <a:r>
              <a:rPr kumimoji="0" lang="ro-RO" altLang="ro-RO" sz="3600" b="0" i="0" u="none" strike="noStrike" kern="0" cap="none" spc="0" normalizeH="0" baseline="0" noProof="0" dirty="0" smtClean="0">
                <a:ln>
                  <a:noFill/>
                </a:ln>
                <a:solidFill>
                  <a:srgbClr val="000000"/>
                </a:solidFill>
                <a:effectLst/>
                <a:uLnTx/>
                <a:uFillTx/>
                <a:latin typeface="Comic Sans MS"/>
              </a:rPr>
              <a:t> </a:t>
            </a:r>
            <a:r>
              <a:rPr kumimoji="0" lang="ro-RO" altLang="ro-RO" sz="3600" b="0" i="0" u="none" strike="noStrike" kern="0" cap="none" spc="0" normalizeH="0" baseline="0" noProof="0" dirty="0" smtClean="0">
                <a:ln>
                  <a:noFill/>
                </a:ln>
                <a:solidFill>
                  <a:srgbClr val="000000"/>
                </a:solidFill>
                <a:effectLst/>
                <a:uLnTx/>
                <a:uFillTx/>
                <a:latin typeface="Comic Sans MS"/>
              </a:rPr>
              <a:t>alunecare</a:t>
            </a:r>
            <a:endParaRPr lang="ro-RO" sz="3600" dirty="0"/>
          </a:p>
        </p:txBody>
      </p:sp>
      <p:sp>
        <p:nvSpPr>
          <p:cNvPr id="3" name="Subtitle 2"/>
          <p:cNvSpPr>
            <a:spLocks noGrp="1"/>
          </p:cNvSpPr>
          <p:nvPr>
            <p:ph type="subTitle" idx="1"/>
          </p:nvPr>
        </p:nvSpPr>
        <p:spPr>
          <a:xfrm>
            <a:off x="1936122" y="1719513"/>
            <a:ext cx="10466231" cy="4990011"/>
          </a:xfrm>
        </p:spPr>
        <p:txBody>
          <a:bodyPr>
            <a:normAutofit/>
          </a:bodyPr>
          <a:lstStyle/>
          <a:p>
            <a:pPr marL="342900" lvl="0" indent="-342900" algn="l" eaLnBrk="0" fontAlgn="base" hangingPunct="0">
              <a:lnSpc>
                <a:spcPct val="100000"/>
              </a:lnSpc>
              <a:spcBef>
                <a:spcPct val="20000"/>
              </a:spcBef>
              <a:spcAft>
                <a:spcPct val="0"/>
              </a:spcAft>
              <a:buFontTx/>
              <a:buChar char="•"/>
            </a:pPr>
            <a:r>
              <a:rPr lang="ro-RO" altLang="ro-RO" sz="2800" kern="0" dirty="0">
                <a:solidFill>
                  <a:srgbClr val="000000"/>
                </a:solidFill>
                <a:latin typeface="Comic Sans MS"/>
              </a:rPr>
              <a:t>constă în verificarea ungerii şi a temperaturii de regim, care trebuie să aibă valori sub temperatura critică. </a:t>
            </a:r>
            <a:endParaRPr lang="en-US" altLang="ro-RO" sz="2800" kern="0" dirty="0">
              <a:solidFill>
                <a:srgbClr val="000000"/>
              </a:solidFill>
              <a:latin typeface="Comic Sans MS"/>
            </a:endParaRPr>
          </a:p>
          <a:p>
            <a:pPr marL="342900" lvl="0" indent="-342900" algn="l" eaLnBrk="0" fontAlgn="base" hangingPunct="0">
              <a:lnSpc>
                <a:spcPct val="100000"/>
              </a:lnSpc>
              <a:spcBef>
                <a:spcPct val="20000"/>
              </a:spcBef>
              <a:spcAft>
                <a:spcPct val="0"/>
              </a:spcAft>
              <a:buFontTx/>
              <a:buChar char="•"/>
            </a:pPr>
            <a:r>
              <a:rPr lang="ro-RO" altLang="ro-RO" sz="2800" kern="0" dirty="0">
                <a:solidFill>
                  <a:srgbClr val="000000"/>
                </a:solidFill>
                <a:latin typeface="Comic Sans MS"/>
              </a:rPr>
              <a:t>Lipsa lubrifiantului, jocul prea mic, ajustarea necorespunzătoare a cuzineţilor, descentrarea lagărului faţă de arbore, precum şi alimentarea insuficientă cu ulei de ungere sunt cauzele principale care duc la uzarea şi la încălzirea lagărelor.</a:t>
            </a:r>
            <a:endParaRPr lang="en-US" altLang="ro-RO" sz="2800" kern="0" dirty="0">
              <a:solidFill>
                <a:srgbClr val="000000"/>
              </a:solidFill>
              <a:latin typeface="Comic Sans MS"/>
            </a:endParaRPr>
          </a:p>
          <a:p>
            <a:pPr marL="342900" lvl="0" indent="-342900" algn="l" eaLnBrk="0" fontAlgn="base" hangingPunct="0">
              <a:lnSpc>
                <a:spcPct val="100000"/>
              </a:lnSpc>
              <a:spcBef>
                <a:spcPct val="20000"/>
              </a:spcBef>
              <a:spcAft>
                <a:spcPct val="0"/>
              </a:spcAft>
              <a:buFontTx/>
              <a:buChar char="•"/>
            </a:pPr>
            <a:r>
              <a:rPr lang="ro-RO" altLang="ro-RO" sz="2800" kern="0" dirty="0">
                <a:solidFill>
                  <a:srgbClr val="000000"/>
                </a:solidFill>
                <a:latin typeface="Comic Sans MS"/>
              </a:rPr>
              <a:t>Temperatura de funcţionare a unui lagăr nu trebuie să depăşească temperatura mediului ambiant, de 20 °C. </a:t>
            </a:r>
            <a:endParaRPr lang="en-US" altLang="ro-RO" sz="2800" kern="0" dirty="0">
              <a:solidFill>
                <a:srgbClr val="000000"/>
              </a:solidFill>
              <a:latin typeface="Comic Sans MS"/>
            </a:endParaRPr>
          </a:p>
          <a:p>
            <a:endParaRPr lang="ro-RO" dirty="0"/>
          </a:p>
        </p:txBody>
      </p:sp>
    </p:spTree>
    <p:extLst>
      <p:ext uri="{BB962C8B-B14F-4D97-AF65-F5344CB8AC3E}">
        <p14:creationId xmlns:p14="http://schemas.microsoft.com/office/powerpoint/2010/main" val="348934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202" y="558308"/>
            <a:ext cx="10515600" cy="5842491"/>
          </a:xfrm>
        </p:spPr>
        <p:txBody>
          <a:bodyPr>
            <a:normAutofit/>
          </a:bodyPr>
          <a:lstStyle/>
          <a:p>
            <a:pPr algn="ctr"/>
            <a:r>
              <a:rPr lang="ro-RO" altLang="ro-RO" kern="0" dirty="0" smtClean="0">
                <a:solidFill>
                  <a:srgbClr val="000000"/>
                </a:solidFill>
                <a:latin typeface="Comic Sans MS"/>
              </a:rPr>
              <a:t>DEFINIȚIE</a:t>
            </a:r>
            <a:br>
              <a:rPr lang="ro-RO" altLang="ro-RO" kern="0" dirty="0" smtClean="0">
                <a:solidFill>
                  <a:srgbClr val="000000"/>
                </a:solidFill>
                <a:latin typeface="Comic Sans MS"/>
              </a:rPr>
            </a:br>
            <a:r>
              <a:rPr lang="ro-RO" altLang="ro-RO" kern="0" dirty="0" smtClean="0">
                <a:solidFill>
                  <a:srgbClr val="000000"/>
                </a:solidFill>
                <a:latin typeface="Comic Sans MS"/>
              </a:rPr>
              <a:t>Rol funcţional</a:t>
            </a:r>
            <a:br>
              <a:rPr lang="ro-RO" altLang="ro-RO" kern="0" dirty="0" smtClean="0">
                <a:solidFill>
                  <a:srgbClr val="000000"/>
                </a:solidFill>
                <a:latin typeface="Comic Sans MS"/>
              </a:rPr>
            </a:br>
            <a:r>
              <a:rPr lang="en-US" altLang="ro-RO" kern="0" dirty="0" smtClean="0">
                <a:solidFill>
                  <a:srgbClr val="000000"/>
                </a:solidFill>
                <a:latin typeface="Comic Sans MS"/>
              </a:rPr>
              <a:t/>
            </a:r>
            <a:br>
              <a:rPr lang="en-US" altLang="ro-RO" kern="0" dirty="0" smtClean="0">
                <a:solidFill>
                  <a:srgbClr val="000000"/>
                </a:solidFill>
                <a:latin typeface="Comic Sans MS"/>
              </a:rPr>
            </a:br>
            <a:r>
              <a:rPr lang="en-US" altLang="ro-RO" kern="0" dirty="0" smtClean="0">
                <a:solidFill>
                  <a:srgbClr val="000000"/>
                </a:solidFill>
                <a:latin typeface="Comic Sans MS"/>
              </a:rPr>
              <a:t/>
            </a:r>
            <a:br>
              <a:rPr lang="en-US" altLang="ro-RO" kern="0" dirty="0" smtClean="0">
                <a:solidFill>
                  <a:srgbClr val="000000"/>
                </a:solidFill>
                <a:latin typeface="Comic Sans MS"/>
              </a:rPr>
            </a:br>
            <a:r>
              <a:rPr lang="ro-RO" altLang="ro-RO" dirty="0" smtClean="0"/>
              <a:t>Lagărele sunt organe de maşini av</a:t>
            </a:r>
            <a:r>
              <a:rPr lang="ro-RO" altLang="ro-RO" dirty="0"/>
              <a:t>â</a:t>
            </a:r>
            <a:r>
              <a:rPr lang="ro-RO" altLang="ro-RO" dirty="0" smtClean="0"/>
              <a:t>nd funcţia de susţinere şi ghidare a arborilor şi a osiilor cu mişcare </a:t>
            </a:r>
            <a:r>
              <a:rPr lang="ro-RO" altLang="ro-RO" dirty="0" smtClean="0"/>
              <a:t>rotativă </a:t>
            </a:r>
            <a:r>
              <a:rPr lang="ro-RO" altLang="ro-RO" dirty="0" smtClean="0"/>
              <a:t>sub acţiunea sarcinilor </a:t>
            </a:r>
            <a:r>
              <a:rPr lang="en-US" altLang="ro-RO" dirty="0" smtClean="0"/>
              <a:t>care ac</a:t>
            </a:r>
            <a:r>
              <a:rPr lang="ro-RO" altLang="ro-RO" dirty="0" smtClean="0"/>
              <a:t>ționează asupra lor în </a:t>
            </a:r>
            <a:r>
              <a:rPr lang="ro-RO" altLang="ro-RO" dirty="0" smtClean="0"/>
              <a:t>timpul exploatării.</a:t>
            </a:r>
            <a:br>
              <a:rPr lang="ro-RO" altLang="ro-RO" dirty="0" smtClean="0"/>
            </a:br>
            <a:r>
              <a:rPr lang="en-US" altLang="ro-RO" kern="0" dirty="0">
                <a:solidFill>
                  <a:srgbClr val="000000"/>
                </a:solidFill>
                <a:latin typeface="Comic Sans MS"/>
              </a:rPr>
              <a:t/>
            </a:r>
            <a:br>
              <a:rPr lang="en-US" altLang="ro-RO" kern="0" dirty="0">
                <a:solidFill>
                  <a:srgbClr val="000000"/>
                </a:solidFill>
                <a:latin typeface="Comic Sans MS"/>
              </a:rPr>
            </a:br>
            <a:endParaRPr lang="ro-RO" dirty="0"/>
          </a:p>
        </p:txBody>
      </p:sp>
    </p:spTree>
    <p:extLst>
      <p:ext uri="{BB962C8B-B14F-4D97-AF65-F5344CB8AC3E}">
        <p14:creationId xmlns:p14="http://schemas.microsoft.com/office/powerpoint/2010/main" val="275090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554997"/>
            <a:ext cx="10515600" cy="5356406"/>
          </a:xfrm>
        </p:spPr>
        <p:txBody>
          <a:bodyPr>
            <a:normAutofit fontScale="90000"/>
          </a:bodyPr>
          <a:lstStyle/>
          <a:p>
            <a:r>
              <a:rPr lang="ro-RO" altLang="ro-RO" dirty="0" smtClean="0"/>
              <a:t>După </a:t>
            </a:r>
            <a:r>
              <a:rPr lang="ro-RO" altLang="ro-RO" b="1" i="1" dirty="0" smtClean="0"/>
              <a:t>caracterul frecării produse în funcţionare</a:t>
            </a:r>
            <a:r>
              <a:rPr lang="ro-RO" altLang="ro-RO" i="1" dirty="0" smtClean="0"/>
              <a:t>, </a:t>
            </a:r>
            <a:r>
              <a:rPr lang="ro-RO" altLang="ro-RO" dirty="0" smtClean="0"/>
              <a:t>lagărele se grupează în:</a:t>
            </a:r>
            <a:r>
              <a:rPr lang="en-US" altLang="ro-RO" dirty="0" smtClean="0"/>
              <a:t/>
            </a:r>
            <a:br>
              <a:rPr lang="en-US" altLang="ro-RO" dirty="0" smtClean="0"/>
            </a:br>
            <a:r>
              <a:rPr lang="en-US" altLang="ro-RO" dirty="0" smtClean="0"/>
              <a:t/>
            </a:r>
            <a:br>
              <a:rPr lang="en-US" altLang="ro-RO" dirty="0" smtClean="0"/>
            </a:br>
            <a:r>
              <a:rPr lang="ro-RO" altLang="ro-RO" b="1" i="1" u="sng" dirty="0" smtClean="0"/>
              <a:t>lagăre cu alunecare </a:t>
            </a:r>
            <a:r>
              <a:rPr lang="ro-RO" altLang="ro-RO" i="1" dirty="0" smtClean="0"/>
              <a:t>— </a:t>
            </a:r>
            <a:r>
              <a:rPr lang="ro-RO" altLang="ro-RO" dirty="0" smtClean="0"/>
              <a:t>între suprafaţa exterioară a fusului şi suprafaţa interioară a </a:t>
            </a:r>
            <a:r>
              <a:rPr lang="ro-RO" altLang="ro-RO" dirty="0" smtClean="0"/>
              <a:t>lagărului </a:t>
            </a:r>
            <a:br>
              <a:rPr lang="ro-RO" altLang="ro-RO" dirty="0" smtClean="0"/>
            </a:br>
            <a:r>
              <a:rPr lang="en-US" altLang="ro-RO" dirty="0" smtClean="0"/>
              <a:t/>
            </a:r>
            <a:br>
              <a:rPr lang="en-US" altLang="ro-RO" dirty="0" smtClean="0"/>
            </a:br>
            <a:r>
              <a:rPr lang="ro-RO" altLang="ro-RO" b="1" i="1" u="sng" dirty="0" smtClean="0"/>
              <a:t>lagăre cu rostogolire </a:t>
            </a:r>
            <a:r>
              <a:rPr lang="ro-RO" altLang="ro-RO" i="1" dirty="0" smtClean="0"/>
              <a:t>— </a:t>
            </a:r>
            <a:r>
              <a:rPr lang="ro-RO" altLang="ro-RO" dirty="0" smtClean="0"/>
              <a:t>între elementele </a:t>
            </a:r>
            <a:r>
              <a:rPr lang="ro-RO" altLang="ro-RO" dirty="0" smtClean="0"/>
              <a:t>rulmenţilor</a:t>
            </a:r>
            <a:r>
              <a:rPr lang="ro-RO" altLang="ro-RO" i="1" dirty="0" smtClean="0"/>
              <a:t/>
            </a:r>
            <a:br>
              <a:rPr lang="ro-RO" altLang="ro-RO" i="1" dirty="0" smtClean="0"/>
            </a:br>
            <a:r>
              <a:rPr lang="en-US" altLang="ro-RO" dirty="0"/>
              <a:t/>
            </a:r>
            <a:br>
              <a:rPr lang="en-US" altLang="ro-RO" dirty="0"/>
            </a:br>
            <a:r>
              <a:rPr lang="en-US" altLang="ro-RO" dirty="0" smtClean="0"/>
              <a:t/>
            </a:r>
            <a:br>
              <a:rPr lang="en-US" altLang="ro-RO" dirty="0" smtClean="0"/>
            </a:br>
            <a:endParaRPr lang="ro-RO" dirty="0"/>
          </a:p>
        </p:txBody>
      </p:sp>
    </p:spTree>
    <p:extLst>
      <p:ext uri="{BB962C8B-B14F-4D97-AF65-F5344CB8AC3E}">
        <p14:creationId xmlns:p14="http://schemas.microsoft.com/office/powerpoint/2010/main" val="2371957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780" y="687097"/>
            <a:ext cx="10515600" cy="5905046"/>
          </a:xfrm>
        </p:spPr>
        <p:txBody>
          <a:bodyPr>
            <a:normAutofit fontScale="90000"/>
          </a:bodyPr>
          <a:lstStyle/>
          <a:p>
            <a:r>
              <a:rPr lang="ro-RO" altLang="ro-RO" b="1" dirty="0" smtClean="0"/>
              <a:t>Clasificarea lagarelor </a:t>
            </a:r>
            <a:r>
              <a:rPr lang="en-US" altLang="ro-RO" b="1" dirty="0" smtClean="0"/>
              <a:t/>
            </a:r>
            <a:br>
              <a:rPr lang="en-US" altLang="ro-RO" b="1" dirty="0" smtClean="0"/>
            </a:br>
            <a:r>
              <a:rPr lang="en-US" altLang="ro-RO" dirty="0" smtClean="0"/>
              <a:t/>
            </a:r>
            <a:br>
              <a:rPr lang="en-US" altLang="ro-RO" dirty="0" smtClean="0"/>
            </a:br>
            <a:r>
              <a:rPr lang="ro-RO" altLang="ro-RO" dirty="0" smtClean="0"/>
              <a:t>După </a:t>
            </a:r>
            <a:r>
              <a:rPr lang="ro-RO" altLang="ro-RO" b="1" i="1" dirty="0" smtClean="0"/>
              <a:t>direcţia sarcinii principale faţă de axa de rotaţie</a:t>
            </a:r>
            <a:r>
              <a:rPr lang="ro-RO" altLang="ro-RO" i="1" dirty="0" smtClean="0"/>
              <a:t>, </a:t>
            </a:r>
            <a:r>
              <a:rPr lang="ro-RO" altLang="ro-RO" dirty="0" smtClean="0"/>
              <a:t>lagărele se grupează în:</a:t>
            </a:r>
            <a:r>
              <a:rPr lang="ro-RO" altLang="ro-RO" i="1" dirty="0" smtClean="0"/>
              <a:t/>
            </a:r>
            <a:br>
              <a:rPr lang="ro-RO" altLang="ro-RO" i="1" dirty="0" smtClean="0"/>
            </a:br>
            <a:r>
              <a:rPr lang="ro-RO" altLang="ro-RO" b="1" i="1" u="sng" dirty="0" smtClean="0"/>
              <a:t>radiale</a:t>
            </a:r>
            <a:r>
              <a:rPr lang="ro-RO" altLang="ro-RO" i="1" dirty="0" smtClean="0"/>
              <a:t> — </a:t>
            </a:r>
            <a:r>
              <a:rPr lang="ro-RO" altLang="ro-RO" dirty="0" smtClean="0"/>
              <a:t>cu direcţia sarcinii principale perpendiculară pe axa de rotaţie; </a:t>
            </a:r>
            <a:r>
              <a:rPr lang="ro-RO" altLang="ro-RO" i="1" dirty="0" smtClean="0"/>
              <a:t/>
            </a:r>
            <a:br>
              <a:rPr lang="ro-RO" altLang="ro-RO" i="1" dirty="0" smtClean="0"/>
            </a:br>
            <a:r>
              <a:rPr lang="ro-RO" altLang="ro-RO" b="1" i="1" u="sng" dirty="0" smtClean="0"/>
              <a:t>axiale </a:t>
            </a:r>
            <a:r>
              <a:rPr lang="ro-RO" altLang="ro-RO" b="1" u="sng" dirty="0" smtClean="0"/>
              <a:t>şi </a:t>
            </a:r>
            <a:r>
              <a:rPr lang="ro-RO" altLang="ro-RO" b="1" i="1" u="sng" dirty="0" smtClean="0"/>
              <a:t>crapodine </a:t>
            </a:r>
            <a:r>
              <a:rPr lang="ro-RO" altLang="ro-RO" dirty="0" smtClean="0"/>
              <a:t>având direcţia sarcinii principale paralelă cu axa de rotaţie; </a:t>
            </a:r>
            <a:r>
              <a:rPr lang="ro-RO" altLang="ro-RO" i="1" dirty="0" smtClean="0"/>
              <a:t/>
            </a:r>
            <a:br>
              <a:rPr lang="ro-RO" altLang="ro-RO" i="1" dirty="0" smtClean="0"/>
            </a:br>
            <a:r>
              <a:rPr lang="ro-RO" altLang="ro-RO" b="1" i="1" u="sng" dirty="0" smtClean="0"/>
              <a:t>radial-axiale</a:t>
            </a:r>
            <a:r>
              <a:rPr lang="ro-RO" altLang="ro-RO" i="1" dirty="0" smtClean="0"/>
              <a:t> </a:t>
            </a:r>
            <a:r>
              <a:rPr lang="ro-RO" altLang="ro-RO" dirty="0" smtClean="0"/>
              <a:t>a căror sarcină are componente după cele două direcţii menţio­nate mai sus.</a:t>
            </a:r>
            <a:br>
              <a:rPr lang="ro-RO" altLang="ro-RO" dirty="0" smtClean="0"/>
            </a:br>
            <a:endParaRPr lang="ro-RO" dirty="0"/>
          </a:p>
        </p:txBody>
      </p:sp>
    </p:spTree>
    <p:extLst>
      <p:ext uri="{BB962C8B-B14F-4D97-AF65-F5344CB8AC3E}">
        <p14:creationId xmlns:p14="http://schemas.microsoft.com/office/powerpoint/2010/main" val="1751656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89317"/>
          </a:xfrm>
        </p:spPr>
        <p:txBody>
          <a:bodyPr/>
          <a:lstStyle/>
          <a:p>
            <a:r>
              <a:rPr kumimoji="0" lang="ro-RO" altLang="ro-RO" sz="4400" b="0" i="0" u="none" strike="noStrike" kern="0" cap="none" spc="0" normalizeH="0" baseline="0" noProof="0" dirty="0" smtClean="0">
                <a:ln>
                  <a:noFill/>
                </a:ln>
                <a:solidFill>
                  <a:srgbClr val="000000"/>
                </a:solidFill>
                <a:effectLst/>
                <a:uLnTx/>
                <a:uFillTx/>
                <a:latin typeface="Comic Sans MS"/>
                <a:ea typeface="+mj-ea"/>
                <a:cs typeface="+mj-cs"/>
              </a:rPr>
              <a:t>LAGĂRE CU ALUNECARE</a:t>
            </a:r>
            <a:endParaRPr lang="ro-RO" dirty="0"/>
          </a:p>
        </p:txBody>
      </p:sp>
      <p:sp>
        <p:nvSpPr>
          <p:cNvPr id="3" name="Subtitle 2"/>
          <p:cNvSpPr>
            <a:spLocks noGrp="1"/>
          </p:cNvSpPr>
          <p:nvPr>
            <p:ph type="subTitle" idx="1"/>
          </p:nvPr>
        </p:nvSpPr>
        <p:spPr>
          <a:xfrm>
            <a:off x="2708856" y="2452876"/>
            <a:ext cx="9144000" cy="3974418"/>
          </a:xfrm>
        </p:spPr>
        <p:txBody>
          <a:bodyPr/>
          <a:lstStyle/>
          <a:p>
            <a:pPr marL="342900" lvl="0" indent="-342900" algn="l" fontAlgn="base">
              <a:lnSpc>
                <a:spcPct val="100000"/>
              </a:lnSpc>
              <a:spcBef>
                <a:spcPct val="20000"/>
              </a:spcBef>
              <a:spcAft>
                <a:spcPct val="0"/>
              </a:spcAft>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La aceste lagăre fusul se sprijină pe o suprafaţă cilindrică interioară, fie direct, fie prin intermediul unui lubrifiant.</a:t>
            </a:r>
          </a:p>
          <a:p>
            <a:pPr marL="342900" lvl="0" indent="-342900" algn="l" eaLnBrk="0" fontAlgn="base" hangingPunct="0">
              <a:lnSpc>
                <a:spcPct val="100000"/>
              </a:lnSpc>
              <a:spcBef>
                <a:spcPct val="20000"/>
              </a:spcBef>
              <a:spcAft>
                <a:spcPct val="0"/>
              </a:spcAft>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Din punct de vedere constructiv, lagărele de alunecare pot fi:</a:t>
            </a: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pPr marL="342900" lvl="0" indent="-342900" algn="l" eaLnBrk="0" fontAlgn="base" hangingPunct="0">
              <a:lnSpc>
                <a:spcPct val="100000"/>
              </a:lnSpc>
              <a:spcBef>
                <a:spcPct val="20000"/>
              </a:spcBef>
              <a:spcAft>
                <a:spcPct val="0"/>
              </a:spcAft>
              <a:buFontTx/>
              <a:buChar char="•"/>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lagăre simple</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 (</a:t>
            </a:r>
            <a:r>
              <a:rPr kumimoji="0" lang="en-US" altLang="ro-RO" sz="3200" b="0" i="0" u="none" strike="noStrike" kern="0" cap="none" spc="0" normalizeH="0" baseline="0" noProof="0" dirty="0" err="1" smtClean="0">
                <a:ln>
                  <a:noFill/>
                </a:ln>
                <a:solidFill>
                  <a:srgbClr val="000000"/>
                </a:solidFill>
                <a:effectLst/>
                <a:uLnTx/>
                <a:uFillTx/>
                <a:latin typeface="Comic Sans MS"/>
                <a:ea typeface="+mn-ea"/>
                <a:cs typeface="+mn-cs"/>
              </a:rPr>
              <a:t>alezaje</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 </a:t>
            </a:r>
            <a:r>
              <a:rPr kumimoji="0" lang="en-US" altLang="ro-RO" sz="3200" b="0" i="0" u="none" strike="noStrike" kern="0" cap="none" spc="0" normalizeH="0" baseline="0" noProof="0" dirty="0" err="1" smtClean="0">
                <a:ln>
                  <a:noFill/>
                </a:ln>
                <a:solidFill>
                  <a:srgbClr val="000000"/>
                </a:solidFill>
                <a:effectLst/>
                <a:uLnTx/>
                <a:uFillTx/>
                <a:latin typeface="Comic Sans MS"/>
                <a:ea typeface="+mn-ea"/>
                <a:cs typeface="+mn-cs"/>
              </a:rPr>
              <a:t>buc</a:t>
            </a: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ș</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e)</a:t>
            </a: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 </a:t>
            </a:r>
            <a:endPar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endParaRPr>
          </a:p>
          <a:p>
            <a:pPr marL="342900" lvl="0" indent="-342900" algn="l" eaLnBrk="0" fontAlgn="base" hangingPunct="0">
              <a:lnSpc>
                <a:spcPct val="100000"/>
              </a:lnSpc>
              <a:spcBef>
                <a:spcPct val="20000"/>
              </a:spcBef>
              <a:spcAft>
                <a:spcPct val="0"/>
              </a:spcAft>
              <a:buFontTx/>
              <a:buChar char="•"/>
            </a:pP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lagăre complexe</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 (</a:t>
            </a:r>
            <a:r>
              <a:rPr kumimoji="0" lang="en-US" altLang="ro-RO" sz="3200" b="0" i="0" u="none" strike="noStrike" kern="0" cap="none" spc="0" normalizeH="0" baseline="0" noProof="0" dirty="0" err="1" smtClean="0">
                <a:ln>
                  <a:noFill/>
                </a:ln>
                <a:solidFill>
                  <a:srgbClr val="000000"/>
                </a:solidFill>
                <a:effectLst/>
                <a:uLnTx/>
                <a:uFillTx/>
                <a:latin typeface="Comic Sans MS"/>
                <a:ea typeface="+mn-ea"/>
                <a:cs typeface="+mn-cs"/>
              </a:rPr>
              <a:t>corp,capac,cuzinet</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a:t>
            </a:r>
            <a:r>
              <a:rPr kumimoji="0" lang="ro-RO" altLang="ro-RO" sz="3200" b="0" i="0" u="none" strike="noStrike" kern="0" cap="none" spc="0" normalizeH="0" baseline="0" noProof="0" dirty="0" smtClean="0">
                <a:ln>
                  <a:noFill/>
                </a:ln>
                <a:solidFill>
                  <a:srgbClr val="000000"/>
                </a:solidFill>
                <a:effectLst/>
                <a:uLnTx/>
                <a:uFillTx/>
                <a:latin typeface="Comic Sans MS"/>
                <a:ea typeface="+mn-ea"/>
                <a:cs typeface="+mn-cs"/>
              </a:rPr>
              <a:t>.</a:t>
            </a:r>
            <a:r>
              <a:rPr kumimoji="0" lang="en-US" altLang="ro-RO" sz="3200" b="0" i="0" u="none" strike="noStrike" kern="0" cap="none" spc="0" normalizeH="0" baseline="0" noProof="0" dirty="0" smtClean="0">
                <a:ln>
                  <a:noFill/>
                </a:ln>
                <a:solidFill>
                  <a:srgbClr val="000000"/>
                </a:solidFill>
                <a:effectLst/>
                <a:uLnTx/>
                <a:uFillTx/>
                <a:latin typeface="Comic Sans MS"/>
                <a:ea typeface="+mn-ea"/>
                <a:cs typeface="+mn-cs"/>
              </a:rPr>
              <a:t> </a:t>
            </a:r>
            <a:endParaRPr lang="ro-RO" dirty="0"/>
          </a:p>
        </p:txBody>
      </p:sp>
    </p:spTree>
    <p:extLst>
      <p:ext uri="{BB962C8B-B14F-4D97-AF65-F5344CB8AC3E}">
        <p14:creationId xmlns:p14="http://schemas.microsoft.com/office/powerpoint/2010/main" val="62857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96389"/>
            <a:ext cx="9144000" cy="1045028"/>
          </a:xfrm>
        </p:spPr>
        <p:txBody>
          <a:bodyPr/>
          <a:lstStyle/>
          <a:p>
            <a:r>
              <a:rPr kumimoji="0" lang="ro-RO" altLang="ro-RO" sz="4400" b="0" i="0" u="none" strike="noStrike" kern="0" cap="none" spc="0" normalizeH="0" baseline="0" noProof="0" dirty="0" smtClean="0">
                <a:ln>
                  <a:noFill/>
                </a:ln>
                <a:solidFill>
                  <a:srgbClr val="000000"/>
                </a:solidFill>
                <a:effectLst/>
                <a:uLnTx/>
                <a:uFillTx/>
                <a:latin typeface="Comic Sans MS"/>
                <a:ea typeface="+mj-ea"/>
                <a:cs typeface="+mj-cs"/>
              </a:rPr>
              <a:t>Părţile componente </a:t>
            </a:r>
            <a:endParaRPr lang="ro-RO" dirty="0"/>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14136"/>
          <a:stretch/>
        </p:blipFill>
        <p:spPr bwMode="auto">
          <a:xfrm>
            <a:off x="2500926" y="2431878"/>
            <a:ext cx="9402931" cy="3634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464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296" y="738613"/>
            <a:ext cx="10515600" cy="5669915"/>
          </a:xfrm>
        </p:spPr>
        <p:txBody>
          <a:bodyPr>
            <a:normAutofit/>
          </a:bodyPr>
          <a:lstStyle/>
          <a:p>
            <a:pPr marL="342900" lvl="0" indent="-342900" fontAlgn="base">
              <a:lnSpc>
                <a:spcPct val="80000"/>
              </a:lnSpc>
              <a:spcBef>
                <a:spcPct val="20000"/>
              </a:spcBef>
              <a:spcAft>
                <a:spcPct val="0"/>
              </a:spcAft>
            </a:pPr>
            <a:r>
              <a:rPr kumimoji="0" lang="ro-RO" altLang="ro-RO" sz="2800" b="1" i="0" u="none" strike="noStrike" kern="0" cap="none" spc="0" normalizeH="0" baseline="0" noProof="0" dirty="0" smtClean="0">
                <a:ln>
                  <a:noFill/>
                </a:ln>
                <a:solidFill>
                  <a:srgbClr val="000000"/>
                </a:solidFill>
                <a:effectLst/>
                <a:uLnTx/>
                <a:uFillTx/>
                <a:latin typeface="Comic Sans MS"/>
                <a:ea typeface="+mn-ea"/>
                <a:cs typeface="+mn-cs"/>
              </a:rPr>
              <a:t>Corpul lagărului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are suprafaţa cilindrică în interior şi poate fi executat dintr-o bucată — ca o bucşă — sau din două bucăţi, având un plan de separaţie diametral, pentru a se putea monta pe fusurile intermediare. </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În mod obişnuit, partea interioară a corpului reprezintă o căptuşeală — </a:t>
            </a:r>
            <a:r>
              <a:rPr kumimoji="0" lang="ro-RO" altLang="ro-RO" sz="2800" b="1" i="1" u="sng" strike="noStrike" kern="0" cap="none" spc="0" normalizeH="0" baseline="0" noProof="0" dirty="0" smtClean="0">
                <a:ln>
                  <a:noFill/>
                </a:ln>
                <a:solidFill>
                  <a:srgbClr val="000000"/>
                </a:solidFill>
                <a:effectLst/>
                <a:uLnTx/>
                <a:uFillTx/>
                <a:latin typeface="Comic Sans MS"/>
                <a:ea typeface="+mn-ea"/>
                <a:cs typeface="+mn-cs"/>
              </a:rPr>
              <a:t>cuzinet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fixată de corpul lagărului printr-un anumit sistem sau direct prin turnare în nişte canale de formă specială (coadă de rîndunică). </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Ultima soluţie este mai avantajoasă, deoarece materialul cuzineţilor trebuie să aibă proprietăţi superioare </a:t>
            </a:r>
            <a:r>
              <a:rPr lang="ro-RO" altLang="ro-RO" sz="2800" kern="0" dirty="0">
                <a:solidFill>
                  <a:srgbClr val="000000"/>
                </a:solidFill>
                <a:latin typeface="Comic Sans MS"/>
                <a:ea typeface="+mn-ea"/>
                <a:cs typeface="+mn-cs"/>
              </a:rPr>
              <a:t>-</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antifricţiune şi tehnologice -de prelucrare mecanică, sudare, turnare etc., fiind mai scump decât restul materialului corpului.</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endParaRPr lang="ro-RO" sz="2800" dirty="0"/>
          </a:p>
        </p:txBody>
      </p:sp>
    </p:spTree>
    <p:extLst>
      <p:ext uri="{BB962C8B-B14F-4D97-AF65-F5344CB8AC3E}">
        <p14:creationId xmlns:p14="http://schemas.microsoft.com/office/powerpoint/2010/main" val="2160041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9220"/>
            <a:ext cx="9144000" cy="1228951"/>
          </a:xfrm>
        </p:spPr>
        <p:txBody>
          <a:bodyPr>
            <a:normAutofit fontScale="90000"/>
          </a:bodyPr>
          <a:lstStyle/>
          <a:p>
            <a:pPr algn="ctr"/>
            <a:r>
              <a:rPr kumimoji="0" lang="ro-RO" altLang="ro-RO" sz="4400" b="1" i="1" u="none" strike="noStrike" kern="0" cap="none" spc="0" normalizeH="0" baseline="0" noProof="0" dirty="0" smtClean="0">
                <a:ln>
                  <a:noFill/>
                </a:ln>
                <a:solidFill>
                  <a:srgbClr val="000000"/>
                </a:solidFill>
                <a:effectLst/>
                <a:uLnTx/>
                <a:uFillTx/>
                <a:latin typeface="Comic Sans MS"/>
                <a:ea typeface="+mj-ea"/>
                <a:cs typeface="+mj-cs"/>
              </a:rPr>
              <a:t>Materiale</a:t>
            </a:r>
            <a:r>
              <a:rPr kumimoji="0" lang="ro-RO" altLang="ro-RO" sz="4400" b="0" i="1" u="none" strike="noStrike" kern="0" cap="none" spc="0" normalizeH="0" baseline="0" noProof="0" dirty="0" smtClean="0">
                <a:ln>
                  <a:noFill/>
                </a:ln>
                <a:solidFill>
                  <a:srgbClr val="000000"/>
                </a:solidFill>
                <a:effectLst/>
                <a:uLnTx/>
                <a:uFillTx/>
                <a:latin typeface="Comic Sans MS"/>
                <a:ea typeface="+mj-ea"/>
                <a:cs typeface="+mj-cs"/>
              </a:rPr>
              <a:t>.</a:t>
            </a:r>
            <a:r>
              <a:rPr kumimoji="0" lang="en-US" altLang="ro-RO" sz="4400" b="0" i="1" u="none" strike="noStrike" kern="0" cap="none" spc="0" normalizeH="0" baseline="0" noProof="0" dirty="0" smtClean="0">
                <a:ln>
                  <a:noFill/>
                </a:ln>
                <a:solidFill>
                  <a:srgbClr val="000000"/>
                </a:solidFill>
                <a:effectLst/>
                <a:uLnTx/>
                <a:uFillTx/>
                <a:latin typeface="Comic Sans MS"/>
                <a:ea typeface="+mj-ea"/>
                <a:cs typeface="+mj-cs"/>
              </a:rPr>
              <a:t/>
            </a:r>
            <a:br>
              <a:rPr kumimoji="0" lang="en-US" altLang="ro-RO" sz="4400" b="0" i="1" u="none" strike="noStrike" kern="0" cap="none" spc="0" normalizeH="0" baseline="0" noProof="0" dirty="0" smtClean="0">
                <a:ln>
                  <a:noFill/>
                </a:ln>
                <a:solidFill>
                  <a:srgbClr val="000000"/>
                </a:solidFill>
                <a:effectLst/>
                <a:uLnTx/>
                <a:uFillTx/>
                <a:latin typeface="Comic Sans MS"/>
                <a:ea typeface="+mj-ea"/>
                <a:cs typeface="+mj-cs"/>
              </a:rPr>
            </a:br>
            <a:r>
              <a:rPr kumimoji="0" lang="en-US" altLang="ro-RO" sz="4400" b="0" i="1" u="none" strike="noStrike" kern="0" cap="none" spc="0" normalizeH="0" baseline="0" noProof="0" dirty="0" smtClean="0">
                <a:ln>
                  <a:noFill/>
                </a:ln>
                <a:solidFill>
                  <a:srgbClr val="000000"/>
                </a:solidFill>
                <a:effectLst/>
                <a:uLnTx/>
                <a:uFillTx/>
                <a:latin typeface="Comic Sans MS"/>
                <a:ea typeface="+mj-ea"/>
                <a:cs typeface="+mj-cs"/>
              </a:rPr>
              <a:t> </a:t>
            </a:r>
            <a:r>
              <a:rPr kumimoji="0" lang="ro-RO" altLang="ro-RO" sz="4400" b="0" i="0" u="none" strike="noStrike" kern="0" cap="none" spc="0" normalizeH="0" baseline="0" noProof="0" dirty="0" smtClean="0">
                <a:ln>
                  <a:noFill/>
                </a:ln>
                <a:solidFill>
                  <a:srgbClr val="000000"/>
                </a:solidFill>
                <a:effectLst/>
                <a:uLnTx/>
                <a:uFillTx/>
                <a:latin typeface="Comic Sans MS"/>
                <a:ea typeface="+mj-ea"/>
                <a:cs typeface="+mj-cs"/>
              </a:rPr>
              <a:t>Condiţiile de bază </a:t>
            </a:r>
            <a:endParaRPr lang="ro-RO" dirty="0"/>
          </a:p>
        </p:txBody>
      </p:sp>
      <p:sp>
        <p:nvSpPr>
          <p:cNvPr id="3" name="Subtitle 2"/>
          <p:cNvSpPr>
            <a:spLocks noGrp="1"/>
          </p:cNvSpPr>
          <p:nvPr>
            <p:ph type="subTitle" idx="1"/>
          </p:nvPr>
        </p:nvSpPr>
        <p:spPr>
          <a:xfrm>
            <a:off x="2451279" y="1698172"/>
            <a:ext cx="9144000" cy="4820010"/>
          </a:xfrm>
        </p:spPr>
        <p:txBody>
          <a:bodyPr>
            <a:noAutofit/>
          </a:bodyPr>
          <a:lstStyle/>
          <a:p>
            <a:pPr marL="342900" lvl="0" indent="-342900" algn="l" fontAlgn="base">
              <a:lnSpc>
                <a:spcPct val="80000"/>
              </a:lnSpc>
              <a:spcBef>
                <a:spcPct val="20000"/>
              </a:spcBef>
              <a:spcAft>
                <a:spcPct val="0"/>
              </a:spcAft>
            </a:pPr>
            <a:r>
              <a:rPr kumimoji="0" lang="ro-RO" altLang="ro-RO" sz="2400" b="0" i="0" u="none" strike="noStrike" kern="0" cap="none" spc="0" normalizeH="0" baseline="0" noProof="0" dirty="0" smtClean="0">
                <a:ln>
                  <a:noFill/>
                </a:ln>
                <a:solidFill>
                  <a:srgbClr val="000000"/>
                </a:solidFill>
                <a:effectLst/>
                <a:uLnTx/>
                <a:uFillTx/>
                <a:latin typeface="Comic Sans MS"/>
              </a:rPr>
              <a:t>Condiţiile de bază pe care trebuie să le îndeplinească materialele destinate executării acestor elemente sunt:</a:t>
            </a:r>
            <a:r>
              <a:rPr kumimoji="0" lang="ro-RO" altLang="ro-RO" b="0" i="0" u="none" strike="noStrike" kern="0" cap="none" spc="0" normalizeH="0" baseline="0" noProof="0" dirty="0" smtClean="0">
                <a:ln>
                  <a:noFill/>
                </a:ln>
                <a:solidFill>
                  <a:srgbClr val="000000"/>
                </a:solidFill>
                <a:effectLst/>
                <a:uLnTx/>
                <a:uFillTx/>
                <a:latin typeface="Comic Sans MS"/>
              </a:rPr>
              <a:t> </a:t>
            </a:r>
            <a:endParaRPr kumimoji="0" lang="en-US" altLang="ro-RO" b="0" i="0" u="none" strike="noStrike" kern="0" cap="none" spc="0" normalizeH="0" baseline="0" noProof="0" dirty="0" smtClean="0">
              <a:ln>
                <a:noFill/>
              </a:ln>
              <a:solidFill>
                <a:srgbClr val="000000"/>
              </a:solidFill>
              <a:effectLst/>
              <a:uLnTx/>
              <a:uFillTx/>
              <a:latin typeface="Comic Sans MS"/>
            </a:endParaRPr>
          </a:p>
          <a:p>
            <a:pPr marL="342900" lvl="0" indent="-342900" algn="l" fontAlgn="base">
              <a:lnSpc>
                <a:spcPct val="80000"/>
              </a:lnSpc>
              <a:spcBef>
                <a:spcPct val="20000"/>
              </a:spcBef>
              <a:spcAft>
                <a:spcPct val="0"/>
              </a:spcAft>
            </a:pPr>
            <a:endParaRPr kumimoji="0" lang="ro-RO" altLang="ro-RO" b="0" i="0" u="none" strike="noStrike" kern="0" cap="none" spc="0" normalizeH="0" baseline="0" noProof="0" dirty="0" smtClean="0">
              <a:ln>
                <a:noFill/>
              </a:ln>
              <a:solidFill>
                <a:srgbClr val="000000"/>
              </a:solidFill>
              <a:effectLst/>
              <a:uLnTx/>
              <a:uFillTx/>
              <a:latin typeface="Comic Sans MS"/>
            </a:endParaRPr>
          </a:p>
          <a:p>
            <a:pPr marL="742950" lvl="1" indent="-285750" algn="l" fontAlgn="base">
              <a:lnSpc>
                <a:spcPct val="80000"/>
              </a:lnSpc>
              <a:spcBef>
                <a:spcPct val="20000"/>
              </a:spcBef>
              <a:spcAft>
                <a:spcPct val="0"/>
              </a:spcAft>
              <a:buFontTx/>
              <a:buChar char="–"/>
            </a:pPr>
            <a:r>
              <a:rPr kumimoji="0" lang="ro-RO" altLang="ro-RO" sz="2400" b="0" i="0" u="none" strike="noStrike" kern="0" cap="none" spc="0" normalizeH="0" baseline="0" noProof="0" dirty="0" smtClean="0">
                <a:ln>
                  <a:noFill/>
                </a:ln>
                <a:solidFill>
                  <a:srgbClr val="000000"/>
                </a:solidFill>
                <a:effectLst/>
                <a:uLnTx/>
                <a:uFillTx/>
                <a:latin typeface="Comic Sans MS"/>
              </a:rPr>
              <a:t>coeficient de frecare redus şi o bună rezistenţă la uzare (antifricţiune), </a:t>
            </a:r>
          </a:p>
          <a:p>
            <a:pPr marL="742950" lvl="1" indent="-285750" algn="l" fontAlgn="base">
              <a:lnSpc>
                <a:spcPct val="80000"/>
              </a:lnSpc>
              <a:spcBef>
                <a:spcPct val="20000"/>
              </a:spcBef>
              <a:spcAft>
                <a:spcPct val="0"/>
              </a:spcAft>
              <a:buFontTx/>
              <a:buChar char="–"/>
            </a:pPr>
            <a:r>
              <a:rPr kumimoji="0" lang="ro-RO" altLang="ro-RO" sz="2400" b="0" i="0" u="none" strike="noStrike" kern="0" cap="none" spc="0" normalizeH="0" baseline="0" noProof="0" dirty="0" smtClean="0">
                <a:ln>
                  <a:noFill/>
                </a:ln>
                <a:solidFill>
                  <a:srgbClr val="000000"/>
                </a:solidFill>
                <a:effectLst/>
                <a:uLnTx/>
                <a:uFillTx/>
                <a:latin typeface="Comic Sans MS"/>
              </a:rPr>
              <a:t>capacitate de aderenţă superficială</a:t>
            </a:r>
            <a:r>
              <a:rPr kumimoji="0" lang="en-US" altLang="ro-RO" sz="2400" b="0" i="0" u="none" strike="noStrike" kern="0" cap="none" spc="0" normalizeH="0" baseline="0" noProof="0" dirty="0" smtClean="0">
                <a:ln>
                  <a:noFill/>
                </a:ln>
                <a:solidFill>
                  <a:srgbClr val="000000"/>
                </a:solidFill>
                <a:effectLst/>
                <a:uLnTx/>
                <a:uFillTx/>
                <a:latin typeface="Comic Sans MS"/>
              </a:rPr>
              <a:t> </a:t>
            </a:r>
            <a:r>
              <a:rPr kumimoji="0" lang="ro-RO" altLang="ro-RO" sz="2400" b="0" i="0" u="none" strike="noStrike" kern="0" cap="none" spc="0" normalizeH="0" baseline="0" noProof="0" dirty="0" smtClean="0">
                <a:ln>
                  <a:noFill/>
                </a:ln>
                <a:solidFill>
                  <a:srgbClr val="000000"/>
                </a:solidFill>
                <a:effectLst/>
                <a:uLnTx/>
                <a:uFillTx/>
                <a:latin typeface="Comic Sans MS"/>
              </a:rPr>
              <a:t>pentru reţinerea lubrifiantului, </a:t>
            </a:r>
          </a:p>
          <a:p>
            <a:pPr marL="742950" lvl="1" indent="-285750" algn="l" fontAlgn="base">
              <a:lnSpc>
                <a:spcPct val="80000"/>
              </a:lnSpc>
              <a:spcBef>
                <a:spcPct val="20000"/>
              </a:spcBef>
              <a:spcAft>
                <a:spcPct val="0"/>
              </a:spcAft>
              <a:buFontTx/>
              <a:buChar char="–"/>
            </a:pPr>
            <a:r>
              <a:rPr kumimoji="0" lang="ro-RO" altLang="ro-RO" sz="2400" b="0" i="0" u="none" strike="noStrike" kern="0" cap="none" spc="0" normalizeH="0" baseline="0" noProof="0" dirty="0" smtClean="0">
                <a:ln>
                  <a:noFill/>
                </a:ln>
                <a:solidFill>
                  <a:srgbClr val="000000"/>
                </a:solidFill>
                <a:effectLst/>
                <a:uLnTx/>
                <a:uFillTx/>
                <a:latin typeface="Comic Sans MS"/>
              </a:rPr>
              <a:t>conductivitate termică pentru radiaţia căl­durii provenite din frecare, </a:t>
            </a:r>
          </a:p>
          <a:p>
            <a:pPr marL="742950" lvl="1" indent="-285750" algn="l" fontAlgn="base">
              <a:lnSpc>
                <a:spcPct val="80000"/>
              </a:lnSpc>
              <a:spcBef>
                <a:spcPct val="20000"/>
              </a:spcBef>
              <a:spcAft>
                <a:spcPct val="0"/>
              </a:spcAft>
              <a:buFontTx/>
              <a:buChar char="–"/>
            </a:pPr>
            <a:r>
              <a:rPr kumimoji="0" lang="ro-RO" altLang="ro-RO" sz="2400" b="0" i="0" u="none" strike="noStrike" kern="0" cap="none" spc="0" normalizeH="0" baseline="0" noProof="0" dirty="0" smtClean="0">
                <a:ln>
                  <a:noFill/>
                </a:ln>
                <a:solidFill>
                  <a:srgbClr val="000000"/>
                </a:solidFill>
                <a:effectLst/>
                <a:uLnTx/>
                <a:uFillTx/>
                <a:latin typeface="Comic Sans MS"/>
              </a:rPr>
              <a:t>coeficient de dilataţie redus pentru menţinerea preciziei în funcţionare, </a:t>
            </a:r>
          </a:p>
          <a:p>
            <a:pPr marL="742950" lvl="1" indent="-285750" algn="l" fontAlgn="base">
              <a:lnSpc>
                <a:spcPct val="80000"/>
              </a:lnSpc>
              <a:spcBef>
                <a:spcPct val="20000"/>
              </a:spcBef>
              <a:spcAft>
                <a:spcPct val="0"/>
              </a:spcAft>
              <a:buFontTx/>
              <a:buChar char="–"/>
            </a:pPr>
            <a:r>
              <a:rPr kumimoji="0" lang="ro-RO" altLang="ro-RO" sz="2400" b="0" i="0" u="none" strike="noStrike" kern="0" cap="none" spc="0" normalizeH="0" baseline="0" noProof="0" dirty="0" smtClean="0">
                <a:ln>
                  <a:noFill/>
                </a:ln>
                <a:solidFill>
                  <a:srgbClr val="000000"/>
                </a:solidFill>
                <a:effectLst/>
                <a:uLnTx/>
                <a:uFillTx/>
                <a:latin typeface="Comic Sans MS"/>
              </a:rPr>
              <a:t>proprietăţi tehnologice (turnare, aşchiere, sudare-lipire pentru reparare) cât mai bune,</a:t>
            </a:r>
            <a:r>
              <a:rPr kumimoji="0" lang="ro-RO" altLang="ro-RO" sz="2400" b="0" i="0" u="none" strike="noStrike" kern="0" cap="none" spc="0" normalizeH="0" noProof="0" dirty="0" smtClean="0">
                <a:ln>
                  <a:noFill/>
                </a:ln>
                <a:solidFill>
                  <a:srgbClr val="000000"/>
                </a:solidFill>
                <a:effectLst/>
                <a:uLnTx/>
                <a:uFillTx/>
                <a:latin typeface="Comic Sans MS"/>
              </a:rPr>
              <a:t> </a:t>
            </a:r>
            <a:r>
              <a:rPr kumimoji="0" lang="ro-RO" altLang="ro-RO" sz="2400" b="0" i="0" u="none" strike="noStrike" kern="0" cap="none" spc="0" normalizeH="0" baseline="0" noProof="0" dirty="0" smtClean="0">
                <a:ln>
                  <a:noFill/>
                </a:ln>
                <a:solidFill>
                  <a:srgbClr val="000000"/>
                </a:solidFill>
                <a:effectLst/>
                <a:uLnTx/>
                <a:uFillTx/>
                <a:latin typeface="Comic Sans MS"/>
              </a:rPr>
              <a:t>pentru asigurarea eficienţei economice.</a:t>
            </a:r>
          </a:p>
          <a:p>
            <a:endParaRPr lang="ro-RO" dirty="0"/>
          </a:p>
        </p:txBody>
      </p:sp>
    </p:spTree>
    <p:extLst>
      <p:ext uri="{BB962C8B-B14F-4D97-AF65-F5344CB8AC3E}">
        <p14:creationId xmlns:p14="http://schemas.microsoft.com/office/powerpoint/2010/main" val="367653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6552" y="453889"/>
            <a:ext cx="10329654" cy="6294641"/>
          </a:xfrm>
        </p:spPr>
        <p:txBody>
          <a:bodyPr>
            <a:noAutofit/>
          </a:bodyPr>
          <a:lstStyle/>
          <a:p>
            <a:pPr lvl="0" fontAlgn="base">
              <a:lnSpc>
                <a:spcPct val="80000"/>
              </a:lnSpc>
              <a:spcBef>
                <a:spcPct val="20000"/>
              </a:spcBef>
              <a:spcAft>
                <a:spcPct val="0"/>
              </a:spcAft>
            </a:pP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Grupele de materiale pentru cuzineţi, care satisfac aceste condiţii sunt: </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en-US" altLang="ro-RO" sz="2800" b="0" i="1"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1"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 aliajele metalice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pe bază de plumb cu cupru (STAS 1512-67) sau de zinc; </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fontele şi oţelurile; </a:t>
            </a:r>
            <a:r>
              <a:rPr kumimoji="0" lang="en-US" altLang="ro-RO" sz="2800" b="0" i="1"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1"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materialele metalice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sinterizate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(obţinute din pulberi metalice la presiuni şi temperaturi mari); </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materialele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bimetalice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sub formă de benzi laminate din două aliaje diferite;</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materialele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sintetice nemetalice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(textolit, lignofol, poliamide, fenoplaste, cauciuc); </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
            </a:r>
            <a:b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 materialele metalice </a:t>
            </a:r>
            <a:r>
              <a:rPr kumimoji="0" lang="ro-RO" altLang="ro-RO" sz="2800" b="0" i="1" u="none" strike="noStrike" kern="0" cap="none" spc="0" normalizeH="0" baseline="0" noProof="0" dirty="0" smtClean="0">
                <a:ln>
                  <a:noFill/>
                </a:ln>
                <a:solidFill>
                  <a:srgbClr val="000000"/>
                </a:solidFill>
                <a:effectLst/>
                <a:uLnTx/>
                <a:uFillTx/>
                <a:latin typeface="Comic Sans MS"/>
                <a:ea typeface="+mn-ea"/>
                <a:cs typeface="+mn-cs"/>
              </a:rPr>
              <a:t>combinate </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cu materiale nemetalice (bronz sinterizat impregnat cu material plastic, grafit şi pulberi metalice) etc.</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C</a:t>
            </a:r>
            <a:r>
              <a:rPr kumimoji="0" lang="en-US" altLang="ro-RO" sz="2800" b="0" i="0" u="none" strike="noStrike" kern="0" cap="none" spc="0" normalizeH="0" baseline="0" noProof="0" dirty="0" smtClean="0">
                <a:ln>
                  <a:noFill/>
                </a:ln>
                <a:solidFill>
                  <a:srgbClr val="000000"/>
                </a:solidFill>
                <a:effectLst/>
                <a:uLnTx/>
                <a:uFillTx/>
                <a:latin typeface="Comic Sans MS"/>
                <a:ea typeface="+mn-ea"/>
                <a:cs typeface="+mn-cs"/>
              </a:rPr>
              <a:t>a</a:t>
            </a:r>
            <a: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t>nd lagărul se execută cu corpul şi cuzinetul din materiale diferite, carcasa (corpul) se execută din materiale inferioare cuzineţilor (oţel turnat sau sudat, fonte).</a:t>
            </a:r>
            <a:br>
              <a:rPr kumimoji="0" lang="ro-RO" altLang="ro-RO" sz="2800" b="0" i="0" u="none" strike="noStrike" kern="0" cap="none" spc="0" normalizeH="0" baseline="0" noProof="0" dirty="0" smtClean="0">
                <a:ln>
                  <a:noFill/>
                </a:ln>
                <a:solidFill>
                  <a:srgbClr val="000000"/>
                </a:solidFill>
                <a:effectLst/>
                <a:uLnTx/>
                <a:uFillTx/>
                <a:latin typeface="Comic Sans MS"/>
                <a:ea typeface="+mn-ea"/>
                <a:cs typeface="+mn-cs"/>
              </a:rPr>
            </a:br>
            <a:endParaRPr lang="ro-RO" sz="2800" dirty="0"/>
          </a:p>
        </p:txBody>
      </p:sp>
    </p:spTree>
    <p:extLst>
      <p:ext uri="{BB962C8B-B14F-4D97-AF65-F5344CB8AC3E}">
        <p14:creationId xmlns:p14="http://schemas.microsoft.com/office/powerpoint/2010/main" val="3107165829"/>
      </p:ext>
    </p:extLst>
  </p:cSld>
  <p:clrMapOvr>
    <a:masterClrMapping/>
  </p:clrMapOvr>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38</TotalTime>
  <Words>312</Words>
  <Application>Microsoft Office PowerPoint</Application>
  <PresentationFormat>Widescreen</PresentationFormat>
  <Paragraphs>30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Comic Sans MS</vt:lpstr>
      <vt:lpstr>Wingdings 3</vt:lpstr>
      <vt:lpstr>Wisp</vt:lpstr>
      <vt:lpstr>LAGĂRE  CU  ALUNECARE </vt:lpstr>
      <vt:lpstr>DEFINIȚIE Rol funcţional   Lagărele sunt organe de maşini având funcţia de susţinere şi ghidare a arborilor şi a osiilor cu mişcare rotativă sub acţiunea sarcinilor care acționează asupra lor în timpul exploatării.  </vt:lpstr>
      <vt:lpstr>După caracterul frecării produse în funcţionare, lagărele se grupează în:  lagăre cu alunecare — între suprafaţa exterioară a fusului şi suprafaţa interioară a lagărului   lagăre cu rostogolire — între elementele rulmenţilor   </vt:lpstr>
      <vt:lpstr>Clasificarea lagarelor   După direcţia sarcinii principale faţă de axa de rotaţie, lagărele se grupează în: radiale — cu direcţia sarcinii principale perpendiculară pe axa de rotaţie;  axiale şi crapodine având direcţia sarcinii principale paralelă cu axa de rotaţie;  radial-axiale a căror sarcină are componente după cele două direcţii menţio­nate mai sus. </vt:lpstr>
      <vt:lpstr>LAGĂRE CU ALUNECARE</vt:lpstr>
      <vt:lpstr>PowerPoint Presentation</vt:lpstr>
      <vt:lpstr>Corpul lagărului are suprafaţa cilindrică în interior şi poate fi executat dintr-o bucată — ca o bucşă — sau din două bucăţi, având un plan de separaţie diametral, pentru a se putea monta pe fusurile intermediare.   În mod obişnuit, partea interioară a corpului reprezintă o căptuşeală — cuzinet — fixată de corpul lagărului printr-un anumit sistem sau direct prin turnare în nişte canale de formă specială (coadă de rîndunică).   Ultima soluţie este mai avantajoasă, deoarece materialul cuzineţilor trebuie să aibă proprietăţi superioare - antifricţiune şi tehnologice -de prelucrare mecanică, sudare, turnare etc., fiind mai scump decât restul materialului corpului. </vt:lpstr>
      <vt:lpstr>Materiale.  Condiţiile de bază </vt:lpstr>
      <vt:lpstr>Grupele de materiale pentru cuzineţi, care satisfac aceste condiţii sunt:   - aliajele metalice pe bază de plumb cu cupru (STAS 1512-67) sau de zinc;  - fontele şi oţelurile;  - materialele metalice sinterizate (obţinute din pulberi metalice la presiuni şi temperaturi mari);  - materialele bimetalice sub formă de benzi laminate din două aliaje diferite; - materialele sintetice nemetalice (textolit, lignofol, poliamide, fenoplaste, cauciuc);  - materialele metalice combinate cu materiale nemetalice (bronz sinterizat impregnat cu material plastic, grafit şi pulberi metalice) etc. Cand lagărul se execută cu corpul şi cuzinetul din materiale diferite, carcasa (corpul) se execută din materiale inferioare cuzineţilor (oţel turnat sau sudat, fonte). </vt:lpstr>
      <vt:lpstr>Fazele funcționării unui lagăr</vt:lpstr>
      <vt:lpstr>Întreţinerea lagărelor cu alunecare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LAGĂRE  DE  ALUNECARE</dc:title>
  <dc:creator>Anda</dc:creator>
  <cp:lastModifiedBy>Anda</cp:lastModifiedBy>
  <cp:revision>11</cp:revision>
  <dcterms:created xsi:type="dcterms:W3CDTF">2020-04-28T07:04:46Z</dcterms:created>
  <dcterms:modified xsi:type="dcterms:W3CDTF">2020-07-30T10:45:14Z</dcterms:modified>
</cp:coreProperties>
</file>